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EC41E-5C8D-0E1C-A8A1-7C9205D67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4F6AD5-EC74-91BB-40E4-3DF033B5A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F10D7-B21F-5E62-5FE8-482BF92F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746CF-DC57-1D2F-EC00-A021B9747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F54E5-4191-EA93-47C5-C3146DC6E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35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62D8-9B2C-7AF3-5BBA-5C88E9B4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D7DA1-11A9-F65E-FDD0-BDA1436CF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A4BAB-F556-31EB-B496-F1C88EA0C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5CA6B-C40A-C3A1-4A3D-A2B6F5658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ABC52-1319-2154-3332-AE417BBA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04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FD6A-44BC-7C37-719A-222FC148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93597-CBBE-DFEA-ADC3-3614A5806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36EA-3D10-E370-B95F-C23E6C65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1117C-3E20-EADE-8178-08FD0F645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E65B7-27C5-6434-9B5C-17C7E1A2B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71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4ADB0-643B-F3E7-F326-6C5D12428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2048B-C1D0-A783-20CB-B37898F1D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613E6-B303-A583-7E3A-7BD367C8A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8B7C1-231F-82C8-6642-509FDFE5D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BDEEF-B6C1-697A-2E5B-08998B4D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766741-98DA-C7F9-A2DA-263189196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021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88E7F-933B-1777-9D13-EDD07F2B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0ECE2-0A41-07B6-A6A5-5D222596C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F674E-3291-6D93-4772-F205C802C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DF1808-6C7E-0455-0300-180776D04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08892-04D6-954C-E701-E851B1C3C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10769-8369-7E24-A4B9-D259BFD4E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AA6B1-BFE1-61E6-6E27-96AFE01D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93DD0D-AFFF-7AF6-DA04-E720A444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686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5922A-E8C8-9404-1AD9-1EAC67538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E2F7AC-D705-311C-945B-75212AC2A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1E04-5F84-5984-6A7C-7756C232A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DE00D-4469-6A14-D4F0-EB1E1BED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821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AADB5C-C567-6353-5980-BC7DC58D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3506FC-5590-D49C-B659-62DC3873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96DA9-17FF-567F-A16D-76DD6907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46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D5369-9313-2C8C-D112-77CD7BF78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9512E-AC8B-6F13-9865-74209970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5EEA5-3EAB-8352-4E35-F08317CE3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55BEC-0F86-D40A-6FE3-ED63C337F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E00F4-BEF3-1F70-7A08-D7E740533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3DD13C-CF39-DBFC-BC65-FEC4E1AD4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180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5C98B-7F03-29EE-88C2-2594F732F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8CA6BF-A054-E955-BC64-3DE058CE2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77FCB-174B-01A1-EB5A-27507B364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6AD67-F69C-5CFA-FCD2-67B6B3A18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18D54-0C40-0F78-F035-BF543B54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1CA9A-C1D4-150A-7408-4020D590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232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54C1E-19BE-0979-2FF4-DC96C580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0C633-616A-22AA-96ED-23B906B30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F77AC-90AC-BA92-0EB2-1C894DAAD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728E6-A8F8-E779-1C33-546D0758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F81A2-995E-8575-48E2-1B5AECAB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4572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CB90DD-4D78-6A0B-2FD0-1474B59CF3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220918-B7F3-76AA-E35E-DB56BA7BF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AFF32-47E3-DA7F-A6C7-DADA5435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6BA9B-A717-117C-9947-2B3728962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C85F-7DD3-7789-DF5E-7D9887664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255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80A4DB-24AA-B677-833F-1C9DA33C8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8316-53F8-76E4-3436-33C326ADB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B0378-5988-C9CE-4761-3F9ED71E41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464B0-2DC9-EA14-DE84-C4BACDC2D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44A6E-9BEA-3C8B-A896-5B9672340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79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search?client=opera&amp;q=Fries+Rule&amp;sourceid=opera&amp;ie=UTF-8&amp;oe=UTF-8&amp;mstk=AUtExfCWCJ1Pn9ripO-G78aL65DBD5LbFHT2gWlICEcJ3oSXYl9uxF7vvVKswpbyA-M-JH_tCxteA7Z3U13_RBaIZiB-2nRoCFSDltXyTYuzqDVYkXVlnC26N5lUgnLD3K6jWqE&amp;csui=3&amp;ved=2ahUKEwi75bb_0o-UAxWrQPUHHdZbLTMQgK4QegQIAxA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3429000"/>
            <a:ext cx="6400800" cy="2514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Topic: </a:t>
            </a:r>
            <a:r>
              <a:rPr lang="en-US" b="1" dirty="0" err="1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Polynuclear</a:t>
            </a:r>
            <a:r>
              <a:rPr lang="en-US" b="1" dirty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 Hydrocarbon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honar Bangla" pitchFamily="34" charset="0"/>
                <a:cs typeface="Shonar Bangla" pitchFamily="34" charset="0"/>
              </a:rPr>
              <a:t>Material 2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honar Bangla" pitchFamily="34" charset="0"/>
                <a:cs typeface="Shonar Bangla" pitchFamily="34" charset="0"/>
              </a:rPr>
              <a:t>Lecture- 2</a:t>
            </a:r>
          </a:p>
          <a:p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Debojyoti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Tarafdar</a:t>
            </a:r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2667001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Paper- CEMMJ 12 (Major)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6600" y="9144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SEMESTER-VI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Organic Chemistry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CAA496-1ABB-4031-6889-16A1B83D425E}"/>
              </a:ext>
            </a:extLst>
          </p:cNvPr>
          <p:cNvSpPr txBox="1"/>
          <p:nvPr/>
        </p:nvSpPr>
        <p:spPr>
          <a:xfrm>
            <a:off x="567267" y="272534"/>
            <a:ext cx="10524066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0000CC"/>
                </a:solidFill>
              </a:rPr>
              <a:t>Fries rule and Clar’s rule: </a:t>
            </a:r>
          </a:p>
          <a:p>
            <a:pPr algn="just"/>
            <a:endParaRPr lang="en-US" dirty="0"/>
          </a:p>
          <a:p>
            <a:pPr algn="just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Stability and reactivity of Resonating structure of polycyclic aromatic hydrocarbons (PAHs).</a:t>
            </a:r>
            <a:endParaRPr lang="en-IN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7BB4E-5FF7-6596-55AF-B41CE5F47D4C}"/>
              </a:ext>
            </a:extLst>
          </p:cNvPr>
          <p:cNvSpPr txBox="1"/>
          <p:nvPr/>
        </p:nvSpPr>
        <p:spPr>
          <a:xfrm>
            <a:off x="465667" y="1504996"/>
            <a:ext cx="1095586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Fries Rule</a:t>
            </a:r>
            <a:r>
              <a:rPr lang="en-US" sz="2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Suggests that the resonance structure with the highest number of benzenoid rings (</a:t>
            </a:r>
            <a:r>
              <a:rPr lang="en-US" dirty="0" err="1"/>
              <a:t>Kekulé</a:t>
            </a:r>
            <a:r>
              <a:rPr lang="en-US" dirty="0"/>
              <a:t> rings) is the most stable. Quinonoid structures are less stable, so the formula aims to avoid them.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ABE26A-F81B-2D56-9C1D-0ADCE7153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118" y="3578690"/>
            <a:ext cx="4987647" cy="12303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7FE34D-7466-563B-262C-C623916D6C13}"/>
              </a:ext>
            </a:extLst>
          </p:cNvPr>
          <p:cNvSpPr txBox="1"/>
          <p:nvPr/>
        </p:nvSpPr>
        <p:spPr>
          <a:xfrm>
            <a:off x="4775200" y="4538134"/>
            <a:ext cx="43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D560C7-FC82-24D0-BAF8-DF27BC2A592D}"/>
              </a:ext>
            </a:extLst>
          </p:cNvPr>
          <p:cNvSpPr txBox="1"/>
          <p:nvPr/>
        </p:nvSpPr>
        <p:spPr>
          <a:xfrm>
            <a:off x="6424083" y="4526463"/>
            <a:ext cx="56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043407-C144-A094-C11B-3A6865638520}"/>
              </a:ext>
            </a:extLst>
          </p:cNvPr>
          <p:cNvSpPr txBox="1"/>
          <p:nvPr/>
        </p:nvSpPr>
        <p:spPr>
          <a:xfrm>
            <a:off x="8015815" y="4543401"/>
            <a:ext cx="560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B46CA4-086F-494F-24ED-967BB74F9750}"/>
              </a:ext>
            </a:extLst>
          </p:cNvPr>
          <p:cNvSpPr txBox="1"/>
          <p:nvPr/>
        </p:nvSpPr>
        <p:spPr>
          <a:xfrm>
            <a:off x="683959" y="5353004"/>
            <a:ext cx="3126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Benzenoid resonating structure</a:t>
            </a:r>
          </a:p>
          <a:p>
            <a:r>
              <a:rPr lang="en-US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Marked with * :</a:t>
            </a:r>
            <a:endParaRPr lang="en-IN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D1D7DE-6ACE-6317-119F-D7D564B1C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5601" y="5011156"/>
            <a:ext cx="4987647" cy="12303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F3ACEA4-DE43-6611-4F1F-180929B0F69F}"/>
              </a:ext>
            </a:extLst>
          </p:cNvPr>
          <p:cNvSpPr txBox="1"/>
          <p:nvPr/>
        </p:nvSpPr>
        <p:spPr>
          <a:xfrm>
            <a:off x="4788683" y="6216134"/>
            <a:ext cx="43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358A08-90FD-A4C7-910D-3DCB9B45EB14}"/>
              </a:ext>
            </a:extLst>
          </p:cNvPr>
          <p:cNvSpPr txBox="1"/>
          <p:nvPr/>
        </p:nvSpPr>
        <p:spPr>
          <a:xfrm>
            <a:off x="6437566" y="6187533"/>
            <a:ext cx="56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E820E5-53AC-66B8-B8AB-0E43E281DD34}"/>
              </a:ext>
            </a:extLst>
          </p:cNvPr>
          <p:cNvSpPr txBox="1"/>
          <p:nvPr/>
        </p:nvSpPr>
        <p:spPr>
          <a:xfrm>
            <a:off x="8215565" y="6187533"/>
            <a:ext cx="560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53F699-DDE3-C2DA-7EF5-B92EC400F02D}"/>
              </a:ext>
            </a:extLst>
          </p:cNvPr>
          <p:cNvSpPr txBox="1"/>
          <p:nvPr/>
        </p:nvSpPr>
        <p:spPr>
          <a:xfrm>
            <a:off x="5207000" y="5459400"/>
            <a:ext cx="34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1D088B-926C-7394-F9C4-FD4090943965}"/>
              </a:ext>
            </a:extLst>
          </p:cNvPr>
          <p:cNvSpPr txBox="1"/>
          <p:nvPr/>
        </p:nvSpPr>
        <p:spPr>
          <a:xfrm>
            <a:off x="6125633" y="5414679"/>
            <a:ext cx="34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E7A189-7CCD-CC1A-1075-0BB5515DFE49}"/>
              </a:ext>
            </a:extLst>
          </p:cNvPr>
          <p:cNvSpPr txBox="1"/>
          <p:nvPr/>
        </p:nvSpPr>
        <p:spPr>
          <a:xfrm>
            <a:off x="6825974" y="5455412"/>
            <a:ext cx="34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9B0E9F-42C0-07AD-2EB2-DE717B9DEC6F}"/>
              </a:ext>
            </a:extLst>
          </p:cNvPr>
          <p:cNvSpPr txBox="1"/>
          <p:nvPr/>
        </p:nvSpPr>
        <p:spPr>
          <a:xfrm>
            <a:off x="7817103" y="5441677"/>
            <a:ext cx="34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B9067F-79C1-CF7A-05FB-CF2452459327}"/>
              </a:ext>
            </a:extLst>
          </p:cNvPr>
          <p:cNvSpPr txBox="1"/>
          <p:nvPr/>
        </p:nvSpPr>
        <p:spPr>
          <a:xfrm>
            <a:off x="683959" y="4009211"/>
            <a:ext cx="262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Resonating structures: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890E48-B088-82F9-2AB3-E70C94ADEC70}"/>
              </a:ext>
            </a:extLst>
          </p:cNvPr>
          <p:cNvSpPr txBox="1"/>
          <p:nvPr/>
        </p:nvSpPr>
        <p:spPr>
          <a:xfrm>
            <a:off x="567267" y="2797658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Example: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For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Naphthalene</a:t>
            </a:r>
            <a:r>
              <a:rPr lang="en-US" b="1" u="sng" dirty="0">
                <a:solidFill>
                  <a:srgbClr val="FF0000"/>
                </a:solidFill>
              </a:rPr>
              <a:t>:</a:t>
            </a:r>
            <a:endParaRPr lang="en-IN" b="1" u="sng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0A2938-BE29-CEA1-7F2F-D356B935AEB2}"/>
              </a:ext>
            </a:extLst>
          </p:cNvPr>
          <p:cNvSpPr txBox="1"/>
          <p:nvPr/>
        </p:nvSpPr>
        <p:spPr>
          <a:xfrm>
            <a:off x="9584268" y="67731"/>
            <a:ext cx="258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5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33DD31-18DF-2DEB-AD3B-BB9980B0DC2D}"/>
              </a:ext>
            </a:extLst>
          </p:cNvPr>
          <p:cNvSpPr txBox="1"/>
          <p:nvPr/>
        </p:nvSpPr>
        <p:spPr>
          <a:xfrm>
            <a:off x="762001" y="347133"/>
            <a:ext cx="238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</a:rPr>
              <a:t>Hence, stability:</a:t>
            </a:r>
            <a:endParaRPr lang="en-IN" sz="2400" dirty="0">
              <a:solidFill>
                <a:srgbClr val="0000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701FAF-D522-C295-D8A6-BC2C9527F0E1}"/>
              </a:ext>
            </a:extLst>
          </p:cNvPr>
          <p:cNvSpPr txBox="1"/>
          <p:nvPr/>
        </p:nvSpPr>
        <p:spPr>
          <a:xfrm>
            <a:off x="2026433" y="1082133"/>
            <a:ext cx="4425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 	&gt; 	(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	=	(iii) </a:t>
            </a:r>
            <a:endParaRPr lang="en-IN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53356E-479D-2237-9A0B-AEBA78C3387A}"/>
              </a:ext>
            </a:extLst>
          </p:cNvPr>
          <p:cNvSpPr txBox="1"/>
          <p:nvPr/>
        </p:nvSpPr>
        <p:spPr>
          <a:xfrm>
            <a:off x="626533" y="1940468"/>
            <a:ext cx="215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For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Anthracene</a:t>
            </a:r>
            <a:r>
              <a:rPr lang="en-US" b="1" u="sng" dirty="0">
                <a:solidFill>
                  <a:srgbClr val="FF0000"/>
                </a:solidFill>
              </a:rPr>
              <a:t>:</a:t>
            </a:r>
            <a:endParaRPr lang="en-IN" b="1" u="sng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DA061B-D094-D7E3-B99B-F09BB56CC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533" y="1940469"/>
            <a:ext cx="6646334" cy="45430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65E7EB-24A0-D354-DE14-5AC092E7593D}"/>
              </a:ext>
            </a:extLst>
          </p:cNvPr>
          <p:cNvSpPr txBox="1"/>
          <p:nvPr/>
        </p:nvSpPr>
        <p:spPr>
          <a:xfrm>
            <a:off x="9584268" y="67731"/>
            <a:ext cx="258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84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B12287-9532-9DD0-9803-265E645ED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87" y="702734"/>
            <a:ext cx="7143446" cy="59003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31D42F-6CC4-02EC-CFBF-2C360E15C81B}"/>
              </a:ext>
            </a:extLst>
          </p:cNvPr>
          <p:cNvSpPr txBox="1"/>
          <p:nvPr/>
        </p:nvSpPr>
        <p:spPr>
          <a:xfrm>
            <a:off x="270933" y="127000"/>
            <a:ext cx="210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Phenanthrene:</a:t>
            </a:r>
            <a:endParaRPr lang="en-I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A7AFA-4C70-2299-C453-AB7363E5A267}"/>
              </a:ext>
            </a:extLst>
          </p:cNvPr>
          <p:cNvSpPr txBox="1"/>
          <p:nvPr/>
        </p:nvSpPr>
        <p:spPr>
          <a:xfrm>
            <a:off x="9584268" y="67731"/>
            <a:ext cx="258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479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E4D654-3479-A03C-3B5C-C2ADC0EFD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462" y="528637"/>
            <a:ext cx="860107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20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153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Shonar Bangla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Debojyoti Tarafdar</dc:creator>
  <cp:lastModifiedBy>Debojyoti Tarafdar</cp:lastModifiedBy>
  <cp:revision>8</cp:revision>
  <dcterms:created xsi:type="dcterms:W3CDTF">2026-04-28T04:00:59Z</dcterms:created>
  <dcterms:modified xsi:type="dcterms:W3CDTF">2026-09-21T07:59:11Z</dcterms:modified>
</cp:coreProperties>
</file>