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81" r:id="rId4"/>
    <p:sldId id="282" r:id="rId5"/>
    <p:sldId id="283" r:id="rId6"/>
    <p:sldId id="284" r:id="rId7"/>
    <p:sldId id="28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EC41E-5C8D-0E1C-A8A1-7C9205D67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4F6AD5-EC74-91BB-40E4-3DF033B5A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F10D7-B21F-5E62-5FE8-482BF92F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746CF-DC57-1D2F-EC00-A021B9747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F54E5-4191-EA93-47C5-C3146DC6E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6353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962D8-9B2C-7AF3-5BBA-5C88E9B4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D7DA1-11A9-F65E-FDD0-BDA1436CF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A4BAB-F556-31EB-B496-F1C88EA0C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5CA6B-C40A-C3A1-4A3D-A2B6F5658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ABC52-1319-2154-3332-AE417BBAE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04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2FD6A-44BC-7C37-719A-222FC1482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F93597-CBBE-DFEA-ADC3-3614A5806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36EA-3D10-E370-B95F-C23E6C65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1117C-3E20-EADE-8178-08FD0F645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E65B7-27C5-6434-9B5C-17C7E1A2B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1718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4ADB0-643B-F3E7-F326-6C5D12428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2048B-C1D0-A783-20CB-B37898F1D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0613E6-B303-A583-7E3A-7BD367C8A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8B7C1-231F-82C8-6642-509FDFE5D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FBDEEF-B6C1-697A-2E5B-08998B4DF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766741-98DA-C7F9-A2DA-263189196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0214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88E7F-933B-1777-9D13-EDD07F2B0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0ECE2-0A41-07B6-A6A5-5D222596C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DF674E-3291-6D93-4772-F205C802C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DF1808-6C7E-0455-0300-180776D048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08892-04D6-954C-E701-E851B1C3C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10769-8369-7E24-A4B9-D259BFD4E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AA6B1-BFE1-61E6-6E27-96AFE01D5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93DD0D-AFFF-7AF6-DA04-E720A444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686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5922A-E8C8-9404-1AD9-1EAC67538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E2F7AC-D705-311C-945B-75212AC2A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71E04-5F84-5984-6A7C-7756C232A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9DE00D-4469-6A14-D4F0-EB1E1BEDB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821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AADB5C-C567-6353-5980-BC7DC58D3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3506FC-5590-D49C-B659-62DC38735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96DA9-17FF-567F-A16D-76DD6907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646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D5369-9313-2C8C-D112-77CD7BF78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9512E-AC8B-6F13-9865-74209970E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5EEA5-3EAB-8352-4E35-F08317CE3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D55BEC-0F86-D40A-6FE3-ED63C337F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AE00F4-BEF3-1F70-7A08-D7E740533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3DD13C-CF39-DBFC-BC65-FEC4E1AD4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0180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5C98B-7F03-29EE-88C2-2594F732F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8CA6BF-A054-E955-BC64-3DE058CE2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77FCB-174B-01A1-EB5A-27507B3646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6AD67-F69C-5CFA-FCD2-67B6B3A18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18D54-0C40-0F78-F035-BF543B54B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D1CA9A-C1D4-150A-7408-4020D590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232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54C1E-19BE-0979-2FF4-DC96C580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C0C633-616A-22AA-96ED-23B906B30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F77AC-90AC-BA92-0EB2-1C894DAAD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728E6-A8F8-E779-1C33-546D0758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F81A2-995E-8575-48E2-1B5AECABB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4572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CB90DD-4D78-6A0B-2FD0-1474B59CF3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220918-B7F3-76AA-E35E-DB56BA7BF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AFF32-47E3-DA7F-A6C7-DADA5435E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6BA9B-A717-117C-9947-2B3728962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2C85F-7DD3-7789-DF5E-7D9887664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2555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80A4DB-24AA-B677-833F-1C9DA33C8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98316-53F8-76E4-3436-33C326ADB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B0378-5988-C9CE-4761-3F9ED71E41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AF60BE-5D67-43EA-84B4-344CFFA54A53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464B0-2DC9-EA14-DE84-C4BACDC2D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44A6E-9BEA-3C8B-A896-5B9672340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9265B9-5F5B-40C4-9BEF-041451EE7A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79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client=opera&amp;q=Fries+Rule&amp;sourceid=opera&amp;ie=UTF-8&amp;oe=UTF-8&amp;mstk=AUtExfCWCJ1Pn9ripO-G78aL65DBD5LbFHT2gWlICEcJ3oSXYl9uxF7vvVKswpbyA-M-JH_tCxteA7Z3U13_RBaIZiB-2nRoCFSDltXyTYuzqDVYkXVlnC26N5lUgnLD3K6jWqE&amp;csui=3&amp;ved=2ahUKEwi75bb_0o-UAxWrQPUHHdZbLTMQgK4QegQIAxA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3429000"/>
            <a:ext cx="6400800" cy="2514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Topic: </a:t>
            </a:r>
            <a:r>
              <a:rPr lang="en-US" b="1" dirty="0" err="1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Polynuclear</a:t>
            </a:r>
            <a:r>
              <a:rPr lang="en-US" b="1" dirty="0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 Hydrocarbon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honar Bangla" pitchFamily="34" charset="0"/>
                <a:cs typeface="Shonar Bangla" pitchFamily="34" charset="0"/>
              </a:rPr>
              <a:t>Material 3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honar Bangla" pitchFamily="34" charset="0"/>
                <a:cs typeface="Shonar Bangla" pitchFamily="34" charset="0"/>
              </a:rPr>
              <a:t>Lecture- 3</a:t>
            </a:r>
          </a:p>
          <a:p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Debojyoti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Tarafdar</a:t>
            </a:r>
            <a:endParaRPr lang="en-US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2667001"/>
            <a:ext cx="43434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Paper- CEMMJ 12 (Major)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6600" y="9144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SEMESTER-VI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Organic Chemistry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CAA496-1ABB-4031-6889-16A1B83D425E}"/>
              </a:ext>
            </a:extLst>
          </p:cNvPr>
          <p:cNvSpPr txBox="1"/>
          <p:nvPr/>
        </p:nvSpPr>
        <p:spPr>
          <a:xfrm>
            <a:off x="567267" y="272534"/>
            <a:ext cx="10524066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0000CC"/>
                </a:solidFill>
              </a:rPr>
              <a:t>Fries rule and Clar’s rule: </a:t>
            </a:r>
          </a:p>
          <a:p>
            <a:pPr algn="just"/>
            <a:endParaRPr lang="en-US" dirty="0"/>
          </a:p>
          <a:p>
            <a:pPr algn="just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Stability and reactivity of Resonating structure of polycyclic aromatic hydrocarbons (PAHs).</a:t>
            </a:r>
            <a:endParaRPr lang="en-IN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B7BB4E-5FF7-6596-55AF-B41CE5F47D4C}"/>
              </a:ext>
            </a:extLst>
          </p:cNvPr>
          <p:cNvSpPr txBox="1"/>
          <p:nvPr/>
        </p:nvSpPr>
        <p:spPr>
          <a:xfrm>
            <a:off x="465667" y="1504996"/>
            <a:ext cx="11489266" cy="166199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Clar’s</a:t>
            </a:r>
            <a:r>
              <a:rPr lang="en-US" sz="24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Rule</a:t>
            </a:r>
            <a:r>
              <a:rPr lang="en-US" sz="24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dirty="0"/>
          </a:p>
          <a:p>
            <a:pPr algn="just"/>
            <a:r>
              <a:rPr lang="en-US" sz="2000" dirty="0"/>
              <a:t>The most stable resonance structure of a PAH is the one with the </a:t>
            </a:r>
            <a:r>
              <a:rPr lang="en-US" sz="2000" b="1" dirty="0"/>
              <a:t>largest number of </a:t>
            </a:r>
            <a:r>
              <a:rPr lang="en-US" sz="2000" b="1" dirty="0">
                <a:solidFill>
                  <a:srgbClr val="00B050"/>
                </a:solidFill>
              </a:rPr>
              <a:t>disjoint aromatic π-sextets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/>
              <a:t>(benzene-like rings).</a:t>
            </a:r>
          </a:p>
          <a:p>
            <a:pPr algn="just"/>
            <a:r>
              <a:rPr lang="en-US" sz="2000" dirty="0"/>
              <a:t>Such a resonance structure is called a </a:t>
            </a:r>
            <a:r>
              <a:rPr lang="en-US" sz="2000" b="1" dirty="0"/>
              <a:t>Clar structure</a:t>
            </a:r>
            <a:r>
              <a:rPr lang="en-US" sz="20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A0B2B3-CD0F-F545-1018-1E6E98B147A4}"/>
              </a:ext>
            </a:extLst>
          </p:cNvPr>
          <p:cNvSpPr txBox="1"/>
          <p:nvPr/>
        </p:nvSpPr>
        <p:spPr>
          <a:xfrm>
            <a:off x="514350" y="3529778"/>
            <a:ext cx="39899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chemeClr val="accent5">
                    <a:lumMod val="75000"/>
                  </a:schemeClr>
                </a:solidFill>
              </a:rPr>
              <a:t>Rule of drawing Clar Structures: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6D2086E-1A6D-B51E-B8AE-17DF18D8A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" y="4053425"/>
            <a:ext cx="11489266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Each vertex belongs to either a double bond or a sextet circle.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Circles (sextets) never join adjacent rings.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Rings with three double bonds are always represented by circles.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 arrow is drawn from circle to adjacent double bonded ring to indicate migrating sextets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30FD2A-E058-1B10-BF5A-0EC30FC6FF2E}"/>
              </a:ext>
            </a:extLst>
          </p:cNvPr>
          <p:cNvSpPr txBox="1"/>
          <p:nvPr/>
        </p:nvSpPr>
        <p:spPr>
          <a:xfrm>
            <a:off x="9715500" y="-3901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558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6BEB5A-78B9-55EB-F01C-C93F6881D855}"/>
              </a:ext>
            </a:extLst>
          </p:cNvPr>
          <p:cNvSpPr txBox="1"/>
          <p:nvPr/>
        </p:nvSpPr>
        <p:spPr>
          <a:xfrm>
            <a:off x="931333" y="270933"/>
            <a:ext cx="3793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Greater number of Disjoint π-Sextet</a:t>
            </a:r>
            <a:endParaRPr lang="en-IN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E7B863C-EB69-F3A7-05E6-29112230BFDB}"/>
              </a:ext>
            </a:extLst>
          </p:cNvPr>
          <p:cNvSpPr/>
          <p:nvPr/>
        </p:nvSpPr>
        <p:spPr>
          <a:xfrm>
            <a:off x="4699000" y="364066"/>
            <a:ext cx="1591732" cy="2084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312409-A6A7-E002-6C9A-777DE281288B}"/>
              </a:ext>
            </a:extLst>
          </p:cNvPr>
          <p:cNvSpPr txBox="1"/>
          <p:nvPr/>
        </p:nvSpPr>
        <p:spPr>
          <a:xfrm>
            <a:off x="6841066" y="283632"/>
            <a:ext cx="3793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More dominating / More stable</a:t>
            </a:r>
            <a:endParaRPr lang="en-IN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758FFD-1FC4-DE8C-9468-4D4F54AD8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75" y="948267"/>
            <a:ext cx="5459325" cy="57319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083749-505F-A773-72C8-5A05D9D2E423}"/>
              </a:ext>
            </a:extLst>
          </p:cNvPr>
          <p:cNvSpPr txBox="1"/>
          <p:nvPr/>
        </p:nvSpPr>
        <p:spPr>
          <a:xfrm>
            <a:off x="9791700" y="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127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F51F7E-29B3-3834-8F58-923DEC9188D3}"/>
              </a:ext>
            </a:extLst>
          </p:cNvPr>
          <p:cNvSpPr txBox="1"/>
          <p:nvPr/>
        </p:nvSpPr>
        <p:spPr>
          <a:xfrm>
            <a:off x="1286933" y="584200"/>
            <a:ext cx="955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Points to be remembered: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Greater number of sextet/benzenoid larger will be stability. Less reactive it would be.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Greater number of quinonoid less will be the stability. High reactive it would be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F259BD-FAF0-ACE2-9897-67ACDCD087FA}"/>
              </a:ext>
            </a:extLst>
          </p:cNvPr>
          <p:cNvSpPr txBox="1"/>
          <p:nvPr/>
        </p:nvSpPr>
        <p:spPr>
          <a:xfrm>
            <a:off x="626533" y="2558534"/>
            <a:ext cx="4030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Greater number of Sextet/Benzenoid</a:t>
            </a:r>
            <a:endParaRPr lang="en-IN" b="1" dirty="0">
              <a:solidFill>
                <a:srgbClr val="0000CC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D9DCA71-2D8F-0130-9F8A-7AF92A2793EC}"/>
              </a:ext>
            </a:extLst>
          </p:cNvPr>
          <p:cNvSpPr/>
          <p:nvPr/>
        </p:nvSpPr>
        <p:spPr>
          <a:xfrm>
            <a:off x="4885269" y="2675470"/>
            <a:ext cx="956733" cy="1608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46CDE4-46E2-0553-B724-EA7882E154F0}"/>
              </a:ext>
            </a:extLst>
          </p:cNvPr>
          <p:cNvSpPr txBox="1"/>
          <p:nvPr/>
        </p:nvSpPr>
        <p:spPr>
          <a:xfrm>
            <a:off x="6121402" y="2571237"/>
            <a:ext cx="2048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Greater stability</a:t>
            </a:r>
            <a:endParaRPr lang="en-IN" b="1" dirty="0">
              <a:solidFill>
                <a:srgbClr val="0000CC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B6ED59F-319F-58E3-AA5D-85623DBAE9BB}"/>
              </a:ext>
            </a:extLst>
          </p:cNvPr>
          <p:cNvSpPr/>
          <p:nvPr/>
        </p:nvSpPr>
        <p:spPr>
          <a:xfrm>
            <a:off x="8297335" y="2675470"/>
            <a:ext cx="956733" cy="1608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C8D477-B08A-F625-7EFD-F864306DD575}"/>
              </a:ext>
            </a:extLst>
          </p:cNvPr>
          <p:cNvSpPr txBox="1"/>
          <p:nvPr/>
        </p:nvSpPr>
        <p:spPr>
          <a:xfrm>
            <a:off x="9491130" y="2558534"/>
            <a:ext cx="1684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Less reactive </a:t>
            </a:r>
            <a:endParaRPr lang="en-IN" b="1" dirty="0">
              <a:solidFill>
                <a:srgbClr val="0000CC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25153-FBA5-EEC6-9BB4-FD2AF8D0680C}"/>
              </a:ext>
            </a:extLst>
          </p:cNvPr>
          <p:cNvSpPr txBox="1"/>
          <p:nvPr/>
        </p:nvSpPr>
        <p:spPr>
          <a:xfrm>
            <a:off x="626533" y="4021664"/>
            <a:ext cx="4030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Greater number of Quinonoid</a:t>
            </a:r>
            <a:endParaRPr lang="en-IN" b="1" dirty="0">
              <a:solidFill>
                <a:srgbClr val="0000CC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83D327EA-8751-38D3-3C6B-153E12B28759}"/>
              </a:ext>
            </a:extLst>
          </p:cNvPr>
          <p:cNvSpPr/>
          <p:nvPr/>
        </p:nvSpPr>
        <p:spPr>
          <a:xfrm>
            <a:off x="4885269" y="4138600"/>
            <a:ext cx="956733" cy="1608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CD728A-6445-B95E-EEB4-CCD7F1EB43E4}"/>
              </a:ext>
            </a:extLst>
          </p:cNvPr>
          <p:cNvSpPr txBox="1"/>
          <p:nvPr/>
        </p:nvSpPr>
        <p:spPr>
          <a:xfrm>
            <a:off x="6121402" y="4034367"/>
            <a:ext cx="2048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Less stability</a:t>
            </a:r>
            <a:endParaRPr lang="en-IN" b="1" dirty="0">
              <a:solidFill>
                <a:srgbClr val="0000CC"/>
              </a:solidFill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967D1037-15B0-01A1-1E23-4F9D269A2E0F}"/>
              </a:ext>
            </a:extLst>
          </p:cNvPr>
          <p:cNvSpPr/>
          <p:nvPr/>
        </p:nvSpPr>
        <p:spPr>
          <a:xfrm>
            <a:off x="8297335" y="4138600"/>
            <a:ext cx="956733" cy="1608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1F4DA1-D712-63D0-8F94-F4C88A4BFC80}"/>
              </a:ext>
            </a:extLst>
          </p:cNvPr>
          <p:cNvSpPr txBox="1"/>
          <p:nvPr/>
        </p:nvSpPr>
        <p:spPr>
          <a:xfrm>
            <a:off x="9491130" y="4021664"/>
            <a:ext cx="2243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Highly reactive </a:t>
            </a:r>
            <a:endParaRPr lang="en-IN" b="1" dirty="0">
              <a:solidFill>
                <a:srgbClr val="0000CC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A825C56-4334-0E41-15BE-DE43546DB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413" y="4916863"/>
            <a:ext cx="5658640" cy="155279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F76EC2A-9F1C-CCB1-FDA3-94EEE01794C1}"/>
              </a:ext>
            </a:extLst>
          </p:cNvPr>
          <p:cNvSpPr txBox="1"/>
          <p:nvPr/>
        </p:nvSpPr>
        <p:spPr>
          <a:xfrm>
            <a:off x="3259667" y="6406515"/>
            <a:ext cx="131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Quinonoid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1943A7-961C-C915-9F9C-CA36FFF4CB23}"/>
              </a:ext>
            </a:extLst>
          </p:cNvPr>
          <p:cNvSpPr txBox="1"/>
          <p:nvPr/>
        </p:nvSpPr>
        <p:spPr>
          <a:xfrm>
            <a:off x="6400801" y="6406515"/>
            <a:ext cx="2997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Benzenoid/Disjoint </a:t>
            </a:r>
            <a:r>
              <a:rPr lang="el-GR" dirty="0"/>
              <a:t>π</a:t>
            </a:r>
            <a:r>
              <a:rPr lang="en-US" dirty="0"/>
              <a:t>-Sextet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B1E658-9490-70F5-DDF9-57DB70ADD798}"/>
              </a:ext>
            </a:extLst>
          </p:cNvPr>
          <p:cNvSpPr txBox="1"/>
          <p:nvPr/>
        </p:nvSpPr>
        <p:spPr>
          <a:xfrm>
            <a:off x="9783234" y="-2540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932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2CE99E-C5B6-A9A8-36E5-0379FC601B77}"/>
              </a:ext>
            </a:extLst>
          </p:cNvPr>
          <p:cNvSpPr txBox="1"/>
          <p:nvPr/>
        </p:nvSpPr>
        <p:spPr>
          <a:xfrm>
            <a:off x="1151467" y="406400"/>
            <a:ext cx="767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Stability order:</a:t>
            </a:r>
          </a:p>
          <a:p>
            <a:endParaRPr lang="en-US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Benzene &gt; Phenanthrene &gt; </a:t>
            </a:r>
            <a:r>
              <a:rPr lang="en-US" sz="24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Napthalene</a:t>
            </a:r>
            <a:r>
              <a:rPr lang="en-US" sz="2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Anthracene </a:t>
            </a:r>
            <a:endParaRPr lang="en-IN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6E1858-756B-90AB-ED34-27F5644C0279}"/>
              </a:ext>
            </a:extLst>
          </p:cNvPr>
          <p:cNvSpPr txBox="1"/>
          <p:nvPr/>
        </p:nvSpPr>
        <p:spPr>
          <a:xfrm>
            <a:off x="76200" y="2942949"/>
            <a:ext cx="119210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Reactivity order:</a:t>
            </a:r>
          </a:p>
          <a:p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addition reaction: Anthracene &gt; Phenanthrene &gt; </a:t>
            </a:r>
            <a:r>
              <a:rPr lang="en-US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Napthalene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Benzene</a:t>
            </a:r>
          </a:p>
          <a:p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Electrophilic substitution reaction: Phenanthrene &gt; Anthracene &gt; </a:t>
            </a:r>
            <a:r>
              <a:rPr lang="en-US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Napthalene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Benzene</a:t>
            </a:r>
            <a:endParaRPr lang="en-IN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D2DE36-C567-514D-B135-DE64C75FC0D0}"/>
              </a:ext>
            </a:extLst>
          </p:cNvPr>
          <p:cNvSpPr txBox="1"/>
          <p:nvPr/>
        </p:nvSpPr>
        <p:spPr>
          <a:xfrm>
            <a:off x="9715500" y="-13732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520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1FDABD-BCA4-9540-BC6A-DC9C7780A1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64" y="973667"/>
            <a:ext cx="8120602" cy="52276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2DFDA3-68A3-669F-2431-09589A280950}"/>
              </a:ext>
            </a:extLst>
          </p:cNvPr>
          <p:cNvSpPr txBox="1"/>
          <p:nvPr/>
        </p:nvSpPr>
        <p:spPr>
          <a:xfrm>
            <a:off x="897467" y="152400"/>
            <a:ext cx="4326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Reactive Site: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DFC770-A812-7ED0-B438-89DA0CC4F7DE}"/>
              </a:ext>
            </a:extLst>
          </p:cNvPr>
          <p:cNvSpPr txBox="1"/>
          <p:nvPr/>
        </p:nvSpPr>
        <p:spPr>
          <a:xfrm>
            <a:off x="9783233" y="-42333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009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F47985B-9F16-C2DD-756A-82AD39162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528637"/>
            <a:ext cx="8562975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09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261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Shonar Bangla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Debojyoti Tarafdar</dc:creator>
  <cp:lastModifiedBy>Debojyoti Tarafdar</cp:lastModifiedBy>
  <cp:revision>18</cp:revision>
  <dcterms:created xsi:type="dcterms:W3CDTF">2026-04-28T04:00:59Z</dcterms:created>
  <dcterms:modified xsi:type="dcterms:W3CDTF">2026-09-21T08:05:26Z</dcterms:modified>
</cp:coreProperties>
</file>